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2"/>
    </p:embeddedFont>
    <p:embeddedFont>
      <p:font typeface="Public Sans" charset="1" panose="00000000000000000000"/>
      <p:regular r:id="rId23"/>
    </p:embeddedFont>
    <p:embeddedFont>
      <p:font typeface="Klein" charset="1" panose="0200050306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38.png" Type="http://schemas.openxmlformats.org/officeDocument/2006/relationships/imag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4.png" Type="http://schemas.openxmlformats.org/officeDocument/2006/relationships/image"/><Relationship Id="rId23" Target="../media/image25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75996" cy="675996"/>
          </a:xfrm>
          <a:custGeom>
            <a:avLst/>
            <a:gdLst/>
            <a:ahLst/>
            <a:cxnLst/>
            <a:rect r="r" b="b" t="t" l="l"/>
            <a:pathLst>
              <a:path h="675996" w="675996">
                <a:moveTo>
                  <a:pt x="0" y="0"/>
                </a:moveTo>
                <a:lnTo>
                  <a:pt x="675996" y="0"/>
                </a:lnTo>
                <a:lnTo>
                  <a:pt x="675996" y="675996"/>
                </a:lnTo>
                <a:lnTo>
                  <a:pt x="0" y="67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5828" y="-67524"/>
            <a:ext cx="6802445" cy="10392624"/>
          </a:xfrm>
          <a:custGeom>
            <a:avLst/>
            <a:gdLst/>
            <a:ahLst/>
            <a:cxnLst/>
            <a:rect r="r" b="b" t="t" l="l"/>
            <a:pathLst>
              <a:path h="10392624" w="6802445">
                <a:moveTo>
                  <a:pt x="0" y="0"/>
                </a:moveTo>
                <a:lnTo>
                  <a:pt x="6802444" y="0"/>
                </a:lnTo>
                <a:lnTo>
                  <a:pt x="6802444" y="10392624"/>
                </a:lnTo>
                <a:lnTo>
                  <a:pt x="0" y="10392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84057"/>
            <a:ext cx="12700992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Understanding</a:t>
            </a:r>
          </a:p>
          <a:p>
            <a:pPr algn="l">
              <a:lnSpc>
                <a:spcPts val="10499"/>
              </a:lnSpc>
            </a:pPr>
            <a:r>
              <a:rPr lang="en-US" sz="9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Artificial Intelligence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012957"/>
            <a:ext cx="828221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A seminar on the basics of AI and generative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51595"/>
            <a:ext cx="260999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360">
                <a:solidFill>
                  <a:srgbClr val="BFA8EF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PRESENTER NAME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7685" y="1037133"/>
            <a:ext cx="1747242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6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UNIVERSITY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3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43871" y="8951595"/>
            <a:ext cx="274759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360">
                <a:solidFill>
                  <a:srgbClr val="BFA8EF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 31, 2030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973" y="-463450"/>
            <a:ext cx="7478465" cy="11489261"/>
          </a:xfrm>
          <a:custGeom>
            <a:avLst/>
            <a:gdLst/>
            <a:ahLst/>
            <a:cxnLst/>
            <a:rect r="r" b="b" t="t" l="l"/>
            <a:pathLst>
              <a:path h="11489261" w="7478465">
                <a:moveTo>
                  <a:pt x="0" y="0"/>
                </a:moveTo>
                <a:lnTo>
                  <a:pt x="7478465" y="0"/>
                </a:lnTo>
                <a:lnTo>
                  <a:pt x="7478465" y="11489261"/>
                </a:lnTo>
                <a:lnTo>
                  <a:pt x="0" y="11489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96976" y="2592829"/>
            <a:ext cx="769282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is generative AI?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96976" y="5224030"/>
            <a:ext cx="695102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Introduce the concept of generative AI. Highlight that it refers to AI models that can create new content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598260" y="4066226"/>
            <a:ext cx="3574393" cy="3574393"/>
          </a:xfrm>
          <a:custGeom>
            <a:avLst/>
            <a:gdLst/>
            <a:ahLst/>
            <a:cxnLst/>
            <a:rect r="r" b="b" t="t" l="l"/>
            <a:pathLst>
              <a:path h="3574393" w="3574393">
                <a:moveTo>
                  <a:pt x="0" y="0"/>
                </a:moveTo>
                <a:lnTo>
                  <a:pt x="3574393" y="0"/>
                </a:lnTo>
                <a:lnTo>
                  <a:pt x="3574393" y="3574393"/>
                </a:lnTo>
                <a:lnTo>
                  <a:pt x="0" y="3574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083754" y="4066226"/>
            <a:ext cx="3574393" cy="3574393"/>
          </a:xfrm>
          <a:custGeom>
            <a:avLst/>
            <a:gdLst/>
            <a:ahLst/>
            <a:cxnLst/>
            <a:rect r="r" b="b" t="t" l="l"/>
            <a:pathLst>
              <a:path h="3574393" w="3574393">
                <a:moveTo>
                  <a:pt x="0" y="0"/>
                </a:moveTo>
                <a:lnTo>
                  <a:pt x="3574393" y="0"/>
                </a:lnTo>
                <a:lnTo>
                  <a:pt x="3574393" y="3574393"/>
                </a:lnTo>
                <a:lnTo>
                  <a:pt x="0" y="3574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9762" y="1439220"/>
            <a:ext cx="1292847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generative AI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47170" y="2666610"/>
            <a:ext cx="1119366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Provide an overview of how AI learns, adapts, and generates 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416" y="6810416"/>
            <a:ext cx="14794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0910" y="6810416"/>
            <a:ext cx="123869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5416" y="7344679"/>
            <a:ext cx="314004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Elaborate on what you want to discuss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0910" y="7344679"/>
            <a:ext cx="314004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Elaborate on what you want to discuss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42902" y="4066226"/>
            <a:ext cx="1858941" cy="791385"/>
            <a:chOff x="0" y="0"/>
            <a:chExt cx="489598" cy="208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Phase 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28396" y="4066226"/>
            <a:ext cx="1858941" cy="791385"/>
            <a:chOff x="0" y="0"/>
            <a:chExt cx="489598" cy="2084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Phase 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13570705" y="4066226"/>
            <a:ext cx="3574393" cy="3574393"/>
          </a:xfrm>
          <a:custGeom>
            <a:avLst/>
            <a:gdLst/>
            <a:ahLst/>
            <a:cxnLst/>
            <a:rect r="r" b="b" t="t" l="l"/>
            <a:pathLst>
              <a:path h="3574393" w="3574393">
                <a:moveTo>
                  <a:pt x="0" y="0"/>
                </a:moveTo>
                <a:lnTo>
                  <a:pt x="3574393" y="0"/>
                </a:lnTo>
                <a:lnTo>
                  <a:pt x="3574393" y="3574393"/>
                </a:lnTo>
                <a:lnTo>
                  <a:pt x="0" y="3574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17862" y="6810416"/>
            <a:ext cx="413690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Generation &amp; Iteration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7862" y="7344679"/>
            <a:ext cx="314004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Elaborate on what you want to discuss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15347" y="4066226"/>
            <a:ext cx="1858941" cy="791385"/>
            <a:chOff x="0" y="0"/>
            <a:chExt cx="489598" cy="2084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Phase 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960400" y="6529108"/>
            <a:ext cx="12370114" cy="18898785"/>
          </a:xfrm>
          <a:custGeom>
            <a:avLst/>
            <a:gdLst/>
            <a:ahLst/>
            <a:cxnLst/>
            <a:rect r="r" b="b" t="t" l="l"/>
            <a:pathLst>
              <a:path h="18898785" w="12370114">
                <a:moveTo>
                  <a:pt x="0" y="0"/>
                </a:moveTo>
                <a:lnTo>
                  <a:pt x="12370114" y="0"/>
                </a:lnTo>
                <a:lnTo>
                  <a:pt x="12370114" y="18898785"/>
                </a:lnTo>
                <a:lnTo>
                  <a:pt x="0" y="1889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2278" y="2684480"/>
            <a:ext cx="4408584" cy="4104392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19778" t="0" r="-1977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41165" y="2674955"/>
            <a:ext cx="4408584" cy="4104392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5"/>
              <a:stretch>
                <a:fillRect l="-39711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34215" y="2674955"/>
            <a:ext cx="4540256" cy="4104392"/>
            <a:chOff x="0" y="0"/>
            <a:chExt cx="6350000" cy="574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6"/>
              <a:stretch>
                <a:fillRect l="0" t="-52236" r="0" b="-1379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91816" y="992432"/>
            <a:ext cx="1470436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 of generative AI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2675" y="7037899"/>
            <a:ext cx="100779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9970" y="7018849"/>
            <a:ext cx="10938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52637" y="7018849"/>
            <a:ext cx="11034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5030" y="7587239"/>
            <a:ext cx="48430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Describe what the tool can create and who might use it.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5374" y="7568189"/>
            <a:ext cx="48430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Describe what the tool can create and who might use it.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2803" y="7568189"/>
            <a:ext cx="48430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Describe what the tool can create and who might use it.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28297" y="-1636531"/>
            <a:ext cx="15638093" cy="16831607"/>
          </a:xfrm>
          <a:custGeom>
            <a:avLst/>
            <a:gdLst/>
            <a:ahLst/>
            <a:cxnLst/>
            <a:rect r="r" b="b" t="t" l="l"/>
            <a:pathLst>
              <a:path h="16831607" w="15638093">
                <a:moveTo>
                  <a:pt x="0" y="0"/>
                </a:moveTo>
                <a:lnTo>
                  <a:pt x="15638093" y="0"/>
                </a:lnTo>
                <a:lnTo>
                  <a:pt x="15638093" y="16831606"/>
                </a:lnTo>
                <a:lnTo>
                  <a:pt x="0" y="168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0750" y="3011358"/>
            <a:ext cx="9228906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Looking ahead:</a:t>
            </a:r>
          </a:p>
          <a:p>
            <a:pPr algn="l">
              <a:lnSpc>
                <a:spcPts val="104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ur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9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90750" y="5640257"/>
            <a:ext cx="132154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How will AI change the way you study, teach, or work in the next five years?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65" y="2300537"/>
            <a:ext cx="5097641" cy="7400322"/>
            <a:chOff x="0" y="0"/>
            <a:chExt cx="1342589" cy="1949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2589" cy="1949056"/>
            </a:xfrm>
            <a:custGeom>
              <a:avLst/>
              <a:gdLst/>
              <a:ahLst/>
              <a:cxnLst/>
              <a:rect r="r" b="b" t="t" l="l"/>
              <a:pathLst>
                <a:path h="1949056" w="1342589">
                  <a:moveTo>
                    <a:pt x="30375" y="0"/>
                  </a:moveTo>
                  <a:lnTo>
                    <a:pt x="1312214" y="0"/>
                  </a:lnTo>
                  <a:cubicBezTo>
                    <a:pt x="1320270" y="0"/>
                    <a:pt x="1327996" y="3200"/>
                    <a:pt x="1333692" y="8896"/>
                  </a:cubicBezTo>
                  <a:cubicBezTo>
                    <a:pt x="1339388" y="14593"/>
                    <a:pt x="1342589" y="22319"/>
                    <a:pt x="1342589" y="30375"/>
                  </a:cubicBezTo>
                  <a:lnTo>
                    <a:pt x="1342589" y="1918682"/>
                  </a:lnTo>
                  <a:cubicBezTo>
                    <a:pt x="1342589" y="1935457"/>
                    <a:pt x="1328989" y="1949056"/>
                    <a:pt x="1312214" y="1949056"/>
                  </a:cubicBezTo>
                  <a:lnTo>
                    <a:pt x="30375" y="1949056"/>
                  </a:lnTo>
                  <a:cubicBezTo>
                    <a:pt x="22319" y="1949056"/>
                    <a:pt x="14593" y="1945856"/>
                    <a:pt x="8896" y="1940159"/>
                  </a:cubicBezTo>
                  <a:cubicBezTo>
                    <a:pt x="3200" y="1934463"/>
                    <a:pt x="0" y="1926737"/>
                    <a:pt x="0" y="1918682"/>
                  </a:cubicBezTo>
                  <a:lnTo>
                    <a:pt x="0" y="30375"/>
                  </a:lnTo>
                  <a:cubicBezTo>
                    <a:pt x="0" y="13599"/>
                    <a:pt x="13599" y="0"/>
                    <a:pt x="30375" y="0"/>
                  </a:cubicBezTo>
                  <a:close/>
                </a:path>
              </a:pathLst>
            </a:custGeom>
            <a:solidFill>
              <a:srgbClr val="3E268F"/>
            </a:solidFill>
            <a:ln w="19050" cap="sq">
              <a:solidFill>
                <a:srgbClr val="3E268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25409" y="2300537"/>
            <a:ext cx="11512980" cy="7400322"/>
            <a:chOff x="0" y="0"/>
            <a:chExt cx="3032225" cy="1949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2225" cy="1949056"/>
            </a:xfrm>
            <a:custGeom>
              <a:avLst/>
              <a:gdLst/>
              <a:ahLst/>
              <a:cxnLst/>
              <a:rect r="r" b="b" t="t" l="l"/>
              <a:pathLst>
                <a:path h="1949056" w="3032225">
                  <a:moveTo>
                    <a:pt x="13449" y="0"/>
                  </a:moveTo>
                  <a:lnTo>
                    <a:pt x="3018776" y="0"/>
                  </a:lnTo>
                  <a:cubicBezTo>
                    <a:pt x="3022343" y="0"/>
                    <a:pt x="3025764" y="1417"/>
                    <a:pt x="3028286" y="3939"/>
                  </a:cubicBezTo>
                  <a:cubicBezTo>
                    <a:pt x="3030808" y="6461"/>
                    <a:pt x="3032225" y="9882"/>
                    <a:pt x="3032225" y="13449"/>
                  </a:cubicBezTo>
                  <a:lnTo>
                    <a:pt x="3032225" y="1935607"/>
                  </a:lnTo>
                  <a:cubicBezTo>
                    <a:pt x="3032225" y="1939174"/>
                    <a:pt x="3030808" y="1942595"/>
                    <a:pt x="3028286" y="1945117"/>
                  </a:cubicBezTo>
                  <a:cubicBezTo>
                    <a:pt x="3025764" y="1947639"/>
                    <a:pt x="3022343" y="1949056"/>
                    <a:pt x="3018776" y="1949056"/>
                  </a:cubicBezTo>
                  <a:lnTo>
                    <a:pt x="13449" y="1949056"/>
                  </a:lnTo>
                  <a:cubicBezTo>
                    <a:pt x="9882" y="1949056"/>
                    <a:pt x="6461" y="1947639"/>
                    <a:pt x="3939" y="1945117"/>
                  </a:cubicBezTo>
                  <a:cubicBezTo>
                    <a:pt x="1417" y="1942595"/>
                    <a:pt x="0" y="1939174"/>
                    <a:pt x="0" y="1935607"/>
                  </a:cubicBezTo>
                  <a:lnTo>
                    <a:pt x="0" y="13449"/>
                  </a:lnTo>
                  <a:cubicBezTo>
                    <a:pt x="0" y="9882"/>
                    <a:pt x="1417" y="6461"/>
                    <a:pt x="3939" y="3939"/>
                  </a:cubicBezTo>
                  <a:cubicBezTo>
                    <a:pt x="6461" y="1417"/>
                    <a:pt x="9882" y="0"/>
                    <a:pt x="13449" y="0"/>
                  </a:cubicBezTo>
                  <a:close/>
                </a:path>
              </a:pathLst>
            </a:custGeom>
            <a:solidFill>
              <a:srgbClr val="3E268F"/>
            </a:solidFill>
            <a:ln w="19050" cap="sq">
              <a:solidFill>
                <a:srgbClr val="3E26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558" y="2712744"/>
            <a:ext cx="4318255" cy="647237"/>
            <a:chOff x="0" y="0"/>
            <a:chExt cx="1137318" cy="170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318" cy="170466"/>
            </a:xfrm>
            <a:custGeom>
              <a:avLst/>
              <a:gdLst/>
              <a:ahLst/>
              <a:cxnLst/>
              <a:rect r="r" b="b" t="t" l="l"/>
              <a:pathLst>
                <a:path h="170466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3E268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Fonts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23087" y="2712744"/>
            <a:ext cx="4368067" cy="647237"/>
            <a:chOff x="0" y="0"/>
            <a:chExt cx="1150437" cy="170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0437" cy="170466"/>
            </a:xfrm>
            <a:custGeom>
              <a:avLst/>
              <a:gdLst/>
              <a:ahLst/>
              <a:cxnLst/>
              <a:rect r="r" b="b" t="t" l="l"/>
              <a:pathLst>
                <a:path h="170466" w="1150437">
                  <a:moveTo>
                    <a:pt x="35448" y="0"/>
                  </a:moveTo>
                  <a:lnTo>
                    <a:pt x="1114989" y="0"/>
                  </a:lnTo>
                  <a:cubicBezTo>
                    <a:pt x="1124391" y="0"/>
                    <a:pt x="1133407" y="3735"/>
                    <a:pt x="1140055" y="10382"/>
                  </a:cubicBezTo>
                  <a:cubicBezTo>
                    <a:pt x="1146703" y="17030"/>
                    <a:pt x="1150437" y="26046"/>
                    <a:pt x="1150437" y="35448"/>
                  </a:cubicBezTo>
                  <a:lnTo>
                    <a:pt x="1150437" y="135018"/>
                  </a:lnTo>
                  <a:cubicBezTo>
                    <a:pt x="1150437" y="144419"/>
                    <a:pt x="1146703" y="153436"/>
                    <a:pt x="1140055" y="160083"/>
                  </a:cubicBezTo>
                  <a:cubicBezTo>
                    <a:pt x="1133407" y="166731"/>
                    <a:pt x="1124391" y="170466"/>
                    <a:pt x="1114989" y="170466"/>
                  </a:cubicBezTo>
                  <a:lnTo>
                    <a:pt x="35448" y="170466"/>
                  </a:lnTo>
                  <a:cubicBezTo>
                    <a:pt x="26046" y="170466"/>
                    <a:pt x="17030" y="166731"/>
                    <a:pt x="10382" y="160083"/>
                  </a:cubicBezTo>
                  <a:cubicBezTo>
                    <a:pt x="3735" y="153436"/>
                    <a:pt x="0" y="144419"/>
                    <a:pt x="0" y="135018"/>
                  </a:cubicBezTo>
                  <a:lnTo>
                    <a:pt x="0" y="35448"/>
                  </a:lnTo>
                  <a:cubicBezTo>
                    <a:pt x="0" y="26046"/>
                    <a:pt x="3735" y="17030"/>
                    <a:pt x="10382" y="10382"/>
                  </a:cubicBezTo>
                  <a:cubicBezTo>
                    <a:pt x="17030" y="3735"/>
                    <a:pt x="26046" y="0"/>
                    <a:pt x="35448" y="0"/>
                  </a:cubicBezTo>
                  <a:close/>
                </a:path>
              </a:pathLst>
            </a:custGeom>
            <a:solidFill>
              <a:srgbClr val="3E268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150437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 strike="noStrike" u="non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Design Elements / Icons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4558" y="7347143"/>
            <a:ext cx="4318255" cy="647237"/>
            <a:chOff x="0" y="0"/>
            <a:chExt cx="1137318" cy="170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7318" cy="170466"/>
            </a:xfrm>
            <a:custGeom>
              <a:avLst/>
              <a:gdLst/>
              <a:ahLst/>
              <a:cxnLst/>
              <a:rect r="r" b="b" t="t" l="l"/>
              <a:pathLst>
                <a:path h="170466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3E268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4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Colors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3043" y="8261080"/>
            <a:ext cx="725897" cy="7258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268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64714" y="8261080"/>
            <a:ext cx="725897" cy="7258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43011" y="8261080"/>
            <a:ext cx="725897" cy="72589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6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19515" y="8261080"/>
            <a:ext cx="725897" cy="7258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8CC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96916" y="8261080"/>
            <a:ext cx="725897" cy="72589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73043" y="3677553"/>
            <a:ext cx="4181285" cy="51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presentation template</a:t>
            </a:r>
          </a:p>
          <a:p>
            <a:pPr algn="ctr">
              <a:lnSpc>
                <a:spcPts val="2074"/>
              </a:lnSpc>
            </a:pPr>
            <a:r>
              <a:rPr lang="en-US" sz="1700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the following free fonts: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102" y="6770364"/>
            <a:ext cx="4368067" cy="25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You can find these fonts online too.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8417" y="5015260"/>
            <a:ext cx="3150536" cy="3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269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DM Sans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3971" y="5994577"/>
            <a:ext cx="3479429" cy="28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DM Sans Regular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19155" y="4702216"/>
            <a:ext cx="1889061" cy="21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TITLES: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19155" y="5702908"/>
            <a:ext cx="1889061" cy="21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b="true" sz="159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BODY TEXT: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3043" y="9092626"/>
            <a:ext cx="725897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#3E268F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80037" y="9092626"/>
            <a:ext cx="695251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#9B6AFF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43011" y="9092626"/>
            <a:ext cx="725897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#FFF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800310" y="9092626"/>
            <a:ext cx="764307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#A48CC0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96916" y="9092626"/>
            <a:ext cx="725897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b="true" sz="1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#9B6AFF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889278" y="520632"/>
            <a:ext cx="65094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7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Resource Page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147431" y="1577907"/>
            <a:ext cx="99931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Use these in your presentation. Delete or hide this page before presenting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1402214" y="3668442"/>
            <a:ext cx="1472643" cy="1472643"/>
          </a:xfrm>
          <a:custGeom>
            <a:avLst/>
            <a:gdLst/>
            <a:ahLst/>
            <a:cxnLst/>
            <a:rect r="r" b="b" t="t" l="l"/>
            <a:pathLst>
              <a:path h="1472643" w="1472643">
                <a:moveTo>
                  <a:pt x="0" y="0"/>
                </a:moveTo>
                <a:lnTo>
                  <a:pt x="1472642" y="0"/>
                </a:lnTo>
                <a:lnTo>
                  <a:pt x="1472642" y="1472642"/>
                </a:lnTo>
                <a:lnTo>
                  <a:pt x="0" y="147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400168" y="3680527"/>
            <a:ext cx="1703021" cy="2601837"/>
          </a:xfrm>
          <a:custGeom>
            <a:avLst/>
            <a:gdLst/>
            <a:ahLst/>
            <a:cxnLst/>
            <a:rect r="r" b="b" t="t" l="l"/>
            <a:pathLst>
              <a:path h="2601837" w="1703021">
                <a:moveTo>
                  <a:pt x="0" y="0"/>
                </a:moveTo>
                <a:lnTo>
                  <a:pt x="1703021" y="0"/>
                </a:lnTo>
                <a:lnTo>
                  <a:pt x="1703021" y="2601837"/>
                </a:lnTo>
                <a:lnTo>
                  <a:pt x="0" y="260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227546" y="3668442"/>
            <a:ext cx="1697007" cy="2607134"/>
          </a:xfrm>
          <a:custGeom>
            <a:avLst/>
            <a:gdLst/>
            <a:ahLst/>
            <a:cxnLst/>
            <a:rect r="r" b="b" t="t" l="l"/>
            <a:pathLst>
              <a:path h="2607134" w="1697007">
                <a:moveTo>
                  <a:pt x="0" y="0"/>
                </a:moveTo>
                <a:lnTo>
                  <a:pt x="1697007" y="0"/>
                </a:lnTo>
                <a:lnTo>
                  <a:pt x="1697007" y="2607133"/>
                </a:lnTo>
                <a:lnTo>
                  <a:pt x="0" y="2607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5385950">
            <a:off x="8772869" y="6884776"/>
            <a:ext cx="2600238" cy="1692519"/>
          </a:xfrm>
          <a:custGeom>
            <a:avLst/>
            <a:gdLst/>
            <a:ahLst/>
            <a:cxnLst/>
            <a:rect r="r" b="b" t="t" l="l"/>
            <a:pathLst>
              <a:path h="1692519" w="2600238">
                <a:moveTo>
                  <a:pt x="0" y="0"/>
                </a:moveTo>
                <a:lnTo>
                  <a:pt x="2600238" y="0"/>
                </a:lnTo>
                <a:lnTo>
                  <a:pt x="2600238" y="1692519"/>
                </a:lnTo>
                <a:lnTo>
                  <a:pt x="0" y="1692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true" rot="0">
            <a:off x="7400168" y="6427469"/>
            <a:ext cx="1668854" cy="2563882"/>
          </a:xfrm>
          <a:custGeom>
            <a:avLst/>
            <a:gdLst/>
            <a:ahLst/>
            <a:cxnLst/>
            <a:rect r="r" b="b" t="t" l="l"/>
            <a:pathLst>
              <a:path h="2563882" w="1668854">
                <a:moveTo>
                  <a:pt x="0" y="2563881"/>
                </a:moveTo>
                <a:lnTo>
                  <a:pt x="1668854" y="2563881"/>
                </a:lnTo>
                <a:lnTo>
                  <a:pt x="1668854" y="0"/>
                </a:lnTo>
                <a:lnTo>
                  <a:pt x="0" y="0"/>
                </a:lnTo>
                <a:lnTo>
                  <a:pt x="0" y="256388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3254357" y="3181338"/>
            <a:ext cx="1252051" cy="2007662"/>
          </a:xfrm>
          <a:custGeom>
            <a:avLst/>
            <a:gdLst/>
            <a:ahLst/>
            <a:cxnLst/>
            <a:rect r="r" b="b" t="t" l="l"/>
            <a:pathLst>
              <a:path h="2007662" w="1252051">
                <a:moveTo>
                  <a:pt x="0" y="0"/>
                </a:moveTo>
                <a:lnTo>
                  <a:pt x="1252051" y="0"/>
                </a:lnTo>
                <a:lnTo>
                  <a:pt x="1252051" y="2007662"/>
                </a:lnTo>
                <a:lnTo>
                  <a:pt x="0" y="2007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5400000">
            <a:off x="11402214" y="5508083"/>
            <a:ext cx="1386293" cy="1386293"/>
          </a:xfrm>
          <a:custGeom>
            <a:avLst/>
            <a:gdLst/>
            <a:ahLst/>
            <a:cxnLst/>
            <a:rect r="r" b="b" t="t" l="l"/>
            <a:pathLst>
              <a:path h="1386293" w="1386293">
                <a:moveTo>
                  <a:pt x="0" y="0"/>
                </a:moveTo>
                <a:lnTo>
                  <a:pt x="1386293" y="0"/>
                </a:lnTo>
                <a:lnTo>
                  <a:pt x="1386293" y="1386293"/>
                </a:lnTo>
                <a:lnTo>
                  <a:pt x="0" y="1386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4887408" y="3784260"/>
            <a:ext cx="1386293" cy="1386293"/>
          </a:xfrm>
          <a:custGeom>
            <a:avLst/>
            <a:gdLst/>
            <a:ahLst/>
            <a:cxnLst/>
            <a:rect r="r" b="b" t="t" l="l"/>
            <a:pathLst>
              <a:path h="1386293" w="1386293">
                <a:moveTo>
                  <a:pt x="0" y="0"/>
                </a:moveTo>
                <a:lnTo>
                  <a:pt x="1386293" y="0"/>
                </a:lnTo>
                <a:lnTo>
                  <a:pt x="1386293" y="1386293"/>
                </a:lnTo>
                <a:lnTo>
                  <a:pt x="0" y="13862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3131536" y="5471923"/>
            <a:ext cx="1497692" cy="1497692"/>
          </a:xfrm>
          <a:custGeom>
            <a:avLst/>
            <a:gdLst/>
            <a:ahLst/>
            <a:cxnLst/>
            <a:rect r="r" b="b" t="t" l="l"/>
            <a:pathLst>
              <a:path h="1497692" w="1497692">
                <a:moveTo>
                  <a:pt x="0" y="0"/>
                </a:moveTo>
                <a:lnTo>
                  <a:pt x="1497692" y="0"/>
                </a:lnTo>
                <a:lnTo>
                  <a:pt x="1497692" y="1497692"/>
                </a:lnTo>
                <a:lnTo>
                  <a:pt x="0" y="14976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781628" y="5508083"/>
            <a:ext cx="1582001" cy="1582001"/>
          </a:xfrm>
          <a:custGeom>
            <a:avLst/>
            <a:gdLst/>
            <a:ahLst/>
            <a:cxnLst/>
            <a:rect r="r" b="b" t="t" l="l"/>
            <a:pathLst>
              <a:path h="1582001" w="1582001">
                <a:moveTo>
                  <a:pt x="0" y="0"/>
                </a:moveTo>
                <a:lnTo>
                  <a:pt x="1582001" y="0"/>
                </a:lnTo>
                <a:lnTo>
                  <a:pt x="1582001" y="1582001"/>
                </a:lnTo>
                <a:lnTo>
                  <a:pt x="0" y="15820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2090027" y="7277096"/>
            <a:ext cx="1665965" cy="1393352"/>
          </a:xfrm>
          <a:custGeom>
            <a:avLst/>
            <a:gdLst/>
            <a:ahLst/>
            <a:cxnLst/>
            <a:rect r="r" b="b" t="t" l="l"/>
            <a:pathLst>
              <a:path h="1393352" w="1665965">
                <a:moveTo>
                  <a:pt x="0" y="0"/>
                </a:moveTo>
                <a:lnTo>
                  <a:pt x="1665965" y="0"/>
                </a:lnTo>
                <a:lnTo>
                  <a:pt x="1665965" y="1393352"/>
                </a:lnTo>
                <a:lnTo>
                  <a:pt x="0" y="13933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5400000">
            <a:off x="13942170" y="7277096"/>
            <a:ext cx="1429736" cy="1429736"/>
          </a:xfrm>
          <a:custGeom>
            <a:avLst/>
            <a:gdLst/>
            <a:ahLst/>
            <a:cxnLst/>
            <a:rect r="r" b="b" t="t" l="l"/>
            <a:pathLst>
              <a:path h="1429736" w="1429736">
                <a:moveTo>
                  <a:pt x="0" y="0"/>
                </a:moveTo>
                <a:lnTo>
                  <a:pt x="1429736" y="0"/>
                </a:lnTo>
                <a:lnTo>
                  <a:pt x="1429736" y="1429736"/>
                </a:lnTo>
                <a:lnTo>
                  <a:pt x="0" y="14297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958943" y="-15181069"/>
            <a:ext cx="12370114" cy="18898785"/>
          </a:xfrm>
          <a:custGeom>
            <a:avLst/>
            <a:gdLst/>
            <a:ahLst/>
            <a:cxnLst/>
            <a:rect r="r" b="b" t="t" l="l"/>
            <a:pathLst>
              <a:path h="18898785" w="12370114">
                <a:moveTo>
                  <a:pt x="0" y="0"/>
                </a:moveTo>
                <a:lnTo>
                  <a:pt x="12370114" y="0"/>
                </a:lnTo>
                <a:lnTo>
                  <a:pt x="12370114" y="18898785"/>
                </a:lnTo>
                <a:lnTo>
                  <a:pt x="0" y="1889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958943" y="6569317"/>
            <a:ext cx="12370114" cy="18898785"/>
          </a:xfrm>
          <a:custGeom>
            <a:avLst/>
            <a:gdLst/>
            <a:ahLst/>
            <a:cxnLst/>
            <a:rect r="r" b="b" t="t" l="l"/>
            <a:pathLst>
              <a:path h="18898785" w="12370114">
                <a:moveTo>
                  <a:pt x="0" y="0"/>
                </a:moveTo>
                <a:lnTo>
                  <a:pt x="12370114" y="0"/>
                </a:lnTo>
                <a:lnTo>
                  <a:pt x="12370114" y="18898785"/>
                </a:lnTo>
                <a:lnTo>
                  <a:pt x="0" y="1889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0481" y="3718287"/>
            <a:ext cx="7313278" cy="3780606"/>
            <a:chOff x="0" y="0"/>
            <a:chExt cx="1926131" cy="995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131" cy="995715"/>
            </a:xfrm>
            <a:custGeom>
              <a:avLst/>
              <a:gdLst/>
              <a:ahLst/>
              <a:cxnLst/>
              <a:rect r="r" b="b" t="t" l="l"/>
              <a:pathLst>
                <a:path h="995715" w="1926131">
                  <a:moveTo>
                    <a:pt x="31758" y="0"/>
                  </a:moveTo>
                  <a:lnTo>
                    <a:pt x="1894373" y="0"/>
                  </a:lnTo>
                  <a:cubicBezTo>
                    <a:pt x="1902795" y="0"/>
                    <a:pt x="1910873" y="3346"/>
                    <a:pt x="1916829" y="9302"/>
                  </a:cubicBezTo>
                  <a:cubicBezTo>
                    <a:pt x="1922785" y="15258"/>
                    <a:pt x="1926131" y="23336"/>
                    <a:pt x="1926131" y="31758"/>
                  </a:cubicBezTo>
                  <a:lnTo>
                    <a:pt x="1926131" y="963957"/>
                  </a:lnTo>
                  <a:cubicBezTo>
                    <a:pt x="1926131" y="981496"/>
                    <a:pt x="1911912" y="995715"/>
                    <a:pt x="1894373" y="995715"/>
                  </a:cubicBezTo>
                  <a:lnTo>
                    <a:pt x="31758" y="995715"/>
                  </a:lnTo>
                  <a:cubicBezTo>
                    <a:pt x="14219" y="995715"/>
                    <a:pt x="0" y="981496"/>
                    <a:pt x="0" y="963957"/>
                  </a:cubicBezTo>
                  <a:lnTo>
                    <a:pt x="0" y="31758"/>
                  </a:lnTo>
                  <a:cubicBezTo>
                    <a:pt x="0" y="14219"/>
                    <a:pt x="14219" y="0"/>
                    <a:pt x="31758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26131" cy="1033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34056" y="4653880"/>
            <a:ext cx="4646129" cy="1161532"/>
          </a:xfrm>
          <a:custGeom>
            <a:avLst/>
            <a:gdLst/>
            <a:ahLst/>
            <a:cxnLst/>
            <a:rect r="r" b="b" t="t" l="l"/>
            <a:pathLst>
              <a:path h="1161532" w="4646129">
                <a:moveTo>
                  <a:pt x="0" y="0"/>
                </a:moveTo>
                <a:lnTo>
                  <a:pt x="4646129" y="0"/>
                </a:lnTo>
                <a:lnTo>
                  <a:pt x="4646129" y="1161532"/>
                </a:lnTo>
                <a:lnTo>
                  <a:pt x="0" y="116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74240" y="3718287"/>
            <a:ext cx="7313278" cy="3780606"/>
            <a:chOff x="0" y="0"/>
            <a:chExt cx="1926131" cy="9957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6131" cy="995715"/>
            </a:xfrm>
            <a:custGeom>
              <a:avLst/>
              <a:gdLst/>
              <a:ahLst/>
              <a:cxnLst/>
              <a:rect r="r" b="b" t="t" l="l"/>
              <a:pathLst>
                <a:path h="995715" w="1926131">
                  <a:moveTo>
                    <a:pt x="31758" y="0"/>
                  </a:moveTo>
                  <a:lnTo>
                    <a:pt x="1894373" y="0"/>
                  </a:lnTo>
                  <a:cubicBezTo>
                    <a:pt x="1902795" y="0"/>
                    <a:pt x="1910873" y="3346"/>
                    <a:pt x="1916829" y="9302"/>
                  </a:cubicBezTo>
                  <a:cubicBezTo>
                    <a:pt x="1922785" y="15258"/>
                    <a:pt x="1926131" y="23336"/>
                    <a:pt x="1926131" y="31758"/>
                  </a:cubicBezTo>
                  <a:lnTo>
                    <a:pt x="1926131" y="963957"/>
                  </a:lnTo>
                  <a:cubicBezTo>
                    <a:pt x="1926131" y="981496"/>
                    <a:pt x="1911912" y="995715"/>
                    <a:pt x="1894373" y="995715"/>
                  </a:cubicBezTo>
                  <a:lnTo>
                    <a:pt x="31758" y="995715"/>
                  </a:lnTo>
                  <a:cubicBezTo>
                    <a:pt x="14219" y="995715"/>
                    <a:pt x="0" y="981496"/>
                    <a:pt x="0" y="963957"/>
                  </a:cubicBezTo>
                  <a:lnTo>
                    <a:pt x="0" y="31758"/>
                  </a:lnTo>
                  <a:cubicBezTo>
                    <a:pt x="0" y="14219"/>
                    <a:pt x="14219" y="0"/>
                    <a:pt x="31758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26131" cy="1033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73861" y="6325471"/>
            <a:ext cx="576652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for this presentation template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2077" y="6325471"/>
            <a:ext cx="629760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for the photos, graphics, and elements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8745" y="4730080"/>
            <a:ext cx="588427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</a:pPr>
            <a:r>
              <a:rPr lang="en-US" sz="4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Pexels, Pixabay, Sketchify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7480" y="2975337"/>
            <a:ext cx="1153303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</a:pPr>
            <a:r>
              <a:rPr lang="en-US" sz="20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is free for everyone to use, thanks to the following: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9973" y="1899012"/>
            <a:ext cx="734805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Credits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5899" y="1456145"/>
            <a:ext cx="5074853" cy="791385"/>
            <a:chOff x="0" y="0"/>
            <a:chExt cx="1336587" cy="208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6587" cy="208431"/>
            </a:xfrm>
            <a:custGeom>
              <a:avLst/>
              <a:gdLst/>
              <a:ahLst/>
              <a:cxnLst/>
              <a:rect r="r" b="b" t="t" l="l"/>
              <a:pathLst>
                <a:path h="208431" w="1336587">
                  <a:moveTo>
                    <a:pt x="104215" y="0"/>
                  </a:moveTo>
                  <a:lnTo>
                    <a:pt x="1232371" y="0"/>
                  </a:lnTo>
                  <a:cubicBezTo>
                    <a:pt x="1289928" y="0"/>
                    <a:pt x="1336587" y="46659"/>
                    <a:pt x="1336587" y="104215"/>
                  </a:cubicBezTo>
                  <a:lnTo>
                    <a:pt x="1336587" y="104215"/>
                  </a:lnTo>
                  <a:cubicBezTo>
                    <a:pt x="1336587" y="161772"/>
                    <a:pt x="1289928" y="208431"/>
                    <a:pt x="1232371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36587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Artificial Intelligence (AI)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98635" y="5744947"/>
            <a:ext cx="4462929" cy="791385"/>
            <a:chOff x="0" y="0"/>
            <a:chExt cx="1175422" cy="2084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5422" cy="208431"/>
            </a:xfrm>
            <a:custGeom>
              <a:avLst/>
              <a:gdLst/>
              <a:ahLst/>
              <a:cxnLst/>
              <a:rect r="r" b="b" t="t" l="l"/>
              <a:pathLst>
                <a:path h="208431" w="1175422">
                  <a:moveTo>
                    <a:pt x="104215" y="0"/>
                  </a:moveTo>
                  <a:lnTo>
                    <a:pt x="1071206" y="0"/>
                  </a:lnTo>
                  <a:cubicBezTo>
                    <a:pt x="1128763" y="0"/>
                    <a:pt x="1175422" y="46659"/>
                    <a:pt x="1175422" y="104215"/>
                  </a:cubicBezTo>
                  <a:lnTo>
                    <a:pt x="1175422" y="104215"/>
                  </a:lnTo>
                  <a:cubicBezTo>
                    <a:pt x="1175422" y="161772"/>
                    <a:pt x="1128763" y="208431"/>
                    <a:pt x="1071206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75422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Generative AI (Gen AI)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0" y="0"/>
            <a:ext cx="6695902" cy="10287000"/>
          </a:xfrm>
          <a:custGeom>
            <a:avLst/>
            <a:gdLst/>
            <a:ahLst/>
            <a:cxnLst/>
            <a:rect r="r" b="b" t="t" l="l"/>
            <a:pathLst>
              <a:path h="10287000" w="6695902">
                <a:moveTo>
                  <a:pt x="0" y="10287000"/>
                </a:moveTo>
                <a:lnTo>
                  <a:pt x="6695902" y="10287000"/>
                </a:lnTo>
                <a:lnTo>
                  <a:pt x="6695902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6809" y="4294054"/>
            <a:ext cx="4342284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45899" y="2461265"/>
            <a:ext cx="5301183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is AI?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evolution of AI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current state of AI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Real-world applications of AI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and risks of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8635" y="6783982"/>
            <a:ext cx="572363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is generative AI?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generative AI works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 of generative AI tools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52230"/>
            <a:ext cx="652202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982708"/>
            <a:ext cx="686909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Help the audience understand how the four key terms relate to each other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005755" y="482797"/>
            <a:ext cx="8253545" cy="13234547"/>
          </a:xfrm>
          <a:custGeom>
            <a:avLst/>
            <a:gdLst/>
            <a:ahLst/>
            <a:cxnLst/>
            <a:rect r="r" b="b" t="t" l="l"/>
            <a:pathLst>
              <a:path h="13234547" w="8253545">
                <a:moveTo>
                  <a:pt x="0" y="0"/>
                </a:moveTo>
                <a:lnTo>
                  <a:pt x="8253545" y="0"/>
                </a:lnTo>
                <a:lnTo>
                  <a:pt x="8253545" y="13234546"/>
                </a:lnTo>
                <a:lnTo>
                  <a:pt x="0" y="1323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32371" y="1992812"/>
            <a:ext cx="440031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ARTIFICIAL INTELLIGENCE (AI)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86675" y="5048250"/>
            <a:ext cx="32917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1584" y="7132502"/>
            <a:ext cx="26018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3679" y="8883650"/>
            <a:ext cx="279769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GENERATIVE AI (GEN AI)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61902" y="3210140"/>
            <a:ext cx="588421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is AI?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61902" y="4826641"/>
            <a:ext cx="769282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Define artificial intelligence (AI). Highlight how it relates to machines simulating human intelligence, like learning, problem-solving, and understanding language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385950">
            <a:off x="-1938970" y="1748074"/>
            <a:ext cx="10432873" cy="6790852"/>
          </a:xfrm>
          <a:custGeom>
            <a:avLst/>
            <a:gdLst/>
            <a:ahLst/>
            <a:cxnLst/>
            <a:rect r="r" b="b" t="t" l="l"/>
            <a:pathLst>
              <a:path h="6790852" w="10432873">
                <a:moveTo>
                  <a:pt x="0" y="0"/>
                </a:moveTo>
                <a:lnTo>
                  <a:pt x="10432873" y="0"/>
                </a:lnTo>
                <a:lnTo>
                  <a:pt x="10432873" y="6790852"/>
                </a:lnTo>
                <a:lnTo>
                  <a:pt x="0" y="679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5952" y="5739163"/>
            <a:ext cx="18303952" cy="3551"/>
          </a:xfrm>
          <a:prstGeom prst="line">
            <a:avLst/>
          </a:prstGeom>
          <a:ln cap="flat" w="38100">
            <a:solidFill>
              <a:srgbClr val="9B6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79586" y="5297200"/>
            <a:ext cx="838723" cy="83872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9477" y="4211188"/>
            <a:ext cx="1858941" cy="791385"/>
            <a:chOff x="0" y="0"/>
            <a:chExt cx="489598" cy="2084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Year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76288" y="5319801"/>
            <a:ext cx="838723" cy="8387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66179" y="4233790"/>
            <a:ext cx="1858941" cy="791385"/>
            <a:chOff x="0" y="0"/>
            <a:chExt cx="489598" cy="2084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Year 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72989" y="5342403"/>
            <a:ext cx="838723" cy="8387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62880" y="4256391"/>
            <a:ext cx="1858941" cy="791385"/>
            <a:chOff x="0" y="0"/>
            <a:chExt cx="489598" cy="2084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Year 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69691" y="5365004"/>
            <a:ext cx="838723" cy="8387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6A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959582" y="4278993"/>
            <a:ext cx="1858941" cy="791385"/>
            <a:chOff x="0" y="0"/>
            <a:chExt cx="489598" cy="2084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9598" cy="208431"/>
            </a:xfrm>
            <a:custGeom>
              <a:avLst/>
              <a:gdLst/>
              <a:ahLst/>
              <a:cxnLst/>
              <a:rect r="r" b="b" t="t" l="l"/>
              <a:pathLst>
                <a:path h="208431" w="489598">
                  <a:moveTo>
                    <a:pt x="104215" y="0"/>
                  </a:moveTo>
                  <a:lnTo>
                    <a:pt x="385382" y="0"/>
                  </a:lnTo>
                  <a:cubicBezTo>
                    <a:pt x="442939" y="0"/>
                    <a:pt x="489598" y="46659"/>
                    <a:pt x="489598" y="104215"/>
                  </a:cubicBezTo>
                  <a:lnTo>
                    <a:pt x="489598" y="104215"/>
                  </a:lnTo>
                  <a:cubicBezTo>
                    <a:pt x="489598" y="161772"/>
                    <a:pt x="442939" y="208431"/>
                    <a:pt x="385382" y="208431"/>
                  </a:cubicBezTo>
                  <a:lnTo>
                    <a:pt x="104215" y="208431"/>
                  </a:lnTo>
                  <a:cubicBezTo>
                    <a:pt x="46659" y="208431"/>
                    <a:pt x="0" y="161772"/>
                    <a:pt x="0" y="104215"/>
                  </a:cubicBezTo>
                  <a:lnTo>
                    <a:pt x="0" y="104215"/>
                  </a:lnTo>
                  <a:cubicBezTo>
                    <a:pt x="0" y="46659"/>
                    <a:pt x="46659" y="0"/>
                    <a:pt x="104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489598" cy="275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Year 4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74787" y="6488279"/>
            <a:ext cx="20483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AI?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8517" y="7155029"/>
            <a:ext cx="324086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Briefly explain its role in AI development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71488" y="6510881"/>
            <a:ext cx="20483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AI?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75219" y="7177631"/>
            <a:ext cx="324086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Briefly explain its role in AI development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68190" y="6533482"/>
            <a:ext cx="20483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AI?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71920" y="7200232"/>
            <a:ext cx="324086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Briefly explain its role in AI development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64892" y="6556084"/>
            <a:ext cx="20483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AI?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68622" y="7222834"/>
            <a:ext cx="324086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Briefly explain its role in AI development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238811" y="1439220"/>
            <a:ext cx="981037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evolution of AI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00737" y="2666610"/>
            <a:ext cx="70865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Show how artificial intelligence has evolved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431569" y="1346537"/>
            <a:ext cx="1665514" cy="1665514"/>
          </a:xfrm>
          <a:custGeom>
            <a:avLst/>
            <a:gdLst/>
            <a:ahLst/>
            <a:cxnLst/>
            <a:rect r="r" b="b" t="t" l="l"/>
            <a:pathLst>
              <a:path h="1665514" w="1665514">
                <a:moveTo>
                  <a:pt x="0" y="0"/>
                </a:moveTo>
                <a:lnTo>
                  <a:pt x="1665515" y="0"/>
                </a:lnTo>
                <a:lnTo>
                  <a:pt x="1665515" y="1665514"/>
                </a:lnTo>
                <a:lnTo>
                  <a:pt x="0" y="166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74364" y="4630357"/>
            <a:ext cx="1665514" cy="1665514"/>
          </a:xfrm>
          <a:custGeom>
            <a:avLst/>
            <a:gdLst/>
            <a:ahLst/>
            <a:cxnLst/>
            <a:rect r="r" b="b" t="t" l="l"/>
            <a:pathLst>
              <a:path h="1665514" w="1665514">
                <a:moveTo>
                  <a:pt x="0" y="0"/>
                </a:moveTo>
                <a:lnTo>
                  <a:pt x="1665515" y="0"/>
                </a:lnTo>
                <a:lnTo>
                  <a:pt x="1665515" y="1665514"/>
                </a:lnTo>
                <a:lnTo>
                  <a:pt x="0" y="166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2931"/>
            <a:ext cx="574998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state of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68617"/>
            <a:ext cx="454310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Identify the current strengths and weaknesses of today’s AI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31569" y="3351528"/>
            <a:ext cx="220942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Capabilities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4364" y="6635347"/>
            <a:ext cx="207533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1569" y="3900868"/>
            <a:ext cx="484308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List the tasks AI can do well: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Capability 1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Capability 2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Capability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74364" y="7184688"/>
            <a:ext cx="448493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List the tasks AI struggles with: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Limitation 1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imitation 2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imitation 3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7315606" y="-844695"/>
            <a:ext cx="0" cy="11976390"/>
          </a:xfrm>
          <a:prstGeom prst="line">
            <a:avLst/>
          </a:prstGeom>
          <a:ln cap="flat" w="38100">
            <a:solidFill>
              <a:srgbClr val="9B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0AD4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1B1B1B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0821" y="2582100"/>
            <a:ext cx="4408584" cy="4104392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19842" t="0" r="-1984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39708" y="2572575"/>
            <a:ext cx="4408584" cy="4104392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3"/>
              <a:stretch>
                <a:fillRect l="-39497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32758" y="2572575"/>
            <a:ext cx="4540256" cy="4104392"/>
            <a:chOff x="0" y="0"/>
            <a:chExt cx="6350000" cy="574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4"/>
              <a:stretch>
                <a:fillRect l="0" t="-33014" r="0" b="-3301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010276" y="4182015"/>
            <a:ext cx="5860359" cy="8017904"/>
          </a:xfrm>
          <a:custGeom>
            <a:avLst/>
            <a:gdLst/>
            <a:ahLst/>
            <a:cxnLst/>
            <a:rect r="r" b="b" t="t" l="l"/>
            <a:pathLst>
              <a:path h="8017904" w="5860359">
                <a:moveTo>
                  <a:pt x="0" y="0"/>
                </a:moveTo>
                <a:lnTo>
                  <a:pt x="5860360" y="0"/>
                </a:lnTo>
                <a:lnTo>
                  <a:pt x="5860360" y="8017904"/>
                </a:lnTo>
                <a:lnTo>
                  <a:pt x="0" y="80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584799" y="-1720677"/>
            <a:ext cx="5860359" cy="8017904"/>
          </a:xfrm>
          <a:custGeom>
            <a:avLst/>
            <a:gdLst/>
            <a:ahLst/>
            <a:cxnLst/>
            <a:rect r="r" b="b" t="t" l="l"/>
            <a:pathLst>
              <a:path h="8017904" w="5860359">
                <a:moveTo>
                  <a:pt x="0" y="0"/>
                </a:moveTo>
                <a:lnTo>
                  <a:pt x="5860359" y="0"/>
                </a:lnTo>
                <a:lnTo>
                  <a:pt x="5860359" y="8017905"/>
                </a:lnTo>
                <a:lnTo>
                  <a:pt x="0" y="8017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1900" y="992432"/>
            <a:ext cx="134842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Real-world applications of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0516" y="6987577"/>
            <a:ext cx="296919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Fraud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5021" y="6968527"/>
            <a:ext cx="340087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support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0488" y="6968527"/>
            <a:ext cx="432479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Personalized marketing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574" y="7536917"/>
            <a:ext cx="484308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Explain how AI helps spot unusual activity, such as fake transactions or identity theft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3917" y="7517867"/>
            <a:ext cx="484308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Describe how AI is used in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chatbots or virtual agents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to assist users 24/7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81347" y="7517867"/>
            <a:ext cx="484308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Explain how AI helps businesses recommend products based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on user behavior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5234A9">
                <a:alpha val="100000"/>
              </a:srgbClr>
            </a:gs>
            <a:gs pos="100000">
              <a:srgbClr val="400AD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2489" y="1523556"/>
            <a:ext cx="1571938" cy="1571938"/>
          </a:xfrm>
          <a:custGeom>
            <a:avLst/>
            <a:gdLst/>
            <a:ahLst/>
            <a:cxnLst/>
            <a:rect r="r" b="b" t="t" l="l"/>
            <a:pathLst>
              <a:path h="1571938" w="1571938">
                <a:moveTo>
                  <a:pt x="0" y="0"/>
                </a:moveTo>
                <a:lnTo>
                  <a:pt x="1571938" y="0"/>
                </a:lnTo>
                <a:lnTo>
                  <a:pt x="1571938" y="1571938"/>
                </a:lnTo>
                <a:lnTo>
                  <a:pt x="0" y="157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269042"/>
            <a:ext cx="1748915" cy="1748915"/>
          </a:xfrm>
          <a:custGeom>
            <a:avLst/>
            <a:gdLst/>
            <a:ahLst/>
            <a:cxnLst/>
            <a:rect r="r" b="b" t="t" l="l"/>
            <a:pathLst>
              <a:path h="1748915" w="1748915">
                <a:moveTo>
                  <a:pt x="0" y="0"/>
                </a:moveTo>
                <a:lnTo>
                  <a:pt x="1748915" y="0"/>
                </a:lnTo>
                <a:lnTo>
                  <a:pt x="1748915" y="1748916"/>
                </a:lnTo>
                <a:lnTo>
                  <a:pt x="0" y="1748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2489" y="7106029"/>
            <a:ext cx="1748553" cy="1462426"/>
          </a:xfrm>
          <a:custGeom>
            <a:avLst/>
            <a:gdLst/>
            <a:ahLst/>
            <a:cxnLst/>
            <a:rect r="r" b="b" t="t" l="l"/>
            <a:pathLst>
              <a:path h="1462426" w="1748553">
                <a:moveTo>
                  <a:pt x="0" y="0"/>
                </a:moveTo>
                <a:lnTo>
                  <a:pt x="1748553" y="0"/>
                </a:lnTo>
                <a:lnTo>
                  <a:pt x="1748553" y="1462426"/>
                </a:lnTo>
                <a:lnTo>
                  <a:pt x="0" y="1462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73088"/>
            <a:ext cx="5928219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and risks of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50614"/>
            <a:ext cx="486632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Briefly explain the new challenges and risks that come with AI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3228" y="1561656"/>
            <a:ext cx="183073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risks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3228" y="4238938"/>
            <a:ext cx="210204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risks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3228" y="2110996"/>
            <a:ext cx="48430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Explain that AI systems depend on large datasets which can be tampered with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3228" y="4788279"/>
            <a:ext cx="48430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Highlight how the AI model can be a target, affecting its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33228" y="6915529"/>
            <a:ext cx="31512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Operational risks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3228" y="7464869"/>
            <a:ext cx="48430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FA8EF"/>
                </a:solidFill>
                <a:latin typeface="DM Sans"/>
                <a:ea typeface="DM Sans"/>
                <a:cs typeface="DM Sans"/>
                <a:sym typeface="DM Sans"/>
              </a:rPr>
              <a:t>Describe issues like decreased accuracy, increased bias, and lack of oversight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7315606" y="-844695"/>
            <a:ext cx="0" cy="11976390"/>
          </a:xfrm>
          <a:prstGeom prst="line">
            <a:avLst/>
          </a:prstGeom>
          <a:ln cap="flat" w="38100">
            <a:solidFill>
              <a:srgbClr val="9B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4593" y="4282626"/>
            <a:ext cx="634789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Generative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DAGwyfk9w1A</dc:identifier>
  <dcterms:modified xsi:type="dcterms:W3CDTF">2011-08-01T06:04:30Z</dcterms:modified>
  <cp:revision>1</cp:revision>
  <dc:title>Copy of Artificial Intelligence Seminar Slides</dc:title>
</cp:coreProperties>
</file>